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7" r:id="rId2"/>
    <p:sldId id="286" r:id="rId3"/>
    <p:sldId id="287" r:id="rId4"/>
    <p:sldId id="288" r:id="rId5"/>
    <p:sldId id="289" r:id="rId6"/>
  </p:sldIdLst>
  <p:sldSz cx="10691813" cy="7559675"/>
  <p:notesSz cx="68119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12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71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1" autoAdjust="0"/>
    <p:restoredTop sz="93600" autoAdjust="0"/>
  </p:normalViewPr>
  <p:slideViewPr>
    <p:cSldViewPr snapToGrid="0">
      <p:cViewPr varScale="1">
        <p:scale>
          <a:sx n="99" d="100"/>
          <a:sy n="99" d="100"/>
        </p:scale>
        <p:origin x="-2016" y="-102"/>
      </p:cViewPr>
      <p:guideLst>
        <p:guide orient="horz" pos="2381"/>
        <p:guide pos="12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851" cy="498852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9" y="2"/>
            <a:ext cx="2951851" cy="498852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r">
              <a:defRPr sz="1200"/>
            </a:lvl1pPr>
          </a:lstStyle>
          <a:p>
            <a:fld id="{10B60FE4-6BC2-4D01-A3B9-6607BB39E279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1243013"/>
            <a:ext cx="47450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8" rIns="91413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13" tIns="45708" rIns="91413" bIns="457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1851" cy="498851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9" y="9443664"/>
            <a:ext cx="2951851" cy="498851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r">
              <a:defRPr sz="1200"/>
            </a:lvl1pPr>
          </a:lstStyle>
          <a:p>
            <a:fld id="{E2DA170C-1549-47F0-9160-0A83D4174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73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3463" y="1243013"/>
            <a:ext cx="47450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1A1AA-0C93-411F-AE0D-5E6D64CF68D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4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C5A-7331-42A5-A609-00726F885C31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0C9-B12C-4EC0-A92D-37B57CDA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7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C5A-7331-42A5-A609-00726F885C31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0C9-B12C-4EC0-A92D-37B57CDA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5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0226" y="444481"/>
            <a:ext cx="2021421" cy="706094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4572" y="444481"/>
            <a:ext cx="5932007" cy="70609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C5A-7331-42A5-A609-00726F885C31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0C9-B12C-4EC0-A92D-37B57CDA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8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C5A-7331-42A5-A609-00726F885C31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0C9-B12C-4EC0-A92D-37B57CDA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C5A-7331-42A5-A609-00726F885C31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0C9-B12C-4EC0-A92D-37B57CDA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9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4572" y="2218905"/>
            <a:ext cx="3976018" cy="52865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4238" y="2218905"/>
            <a:ext cx="3977410" cy="52865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C5A-7331-42A5-A609-00726F885C31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0C9-B12C-4EC0-A92D-37B57CDA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7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C5A-7331-42A5-A609-00726F885C31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0C9-B12C-4EC0-A92D-37B57CDA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0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C5A-7331-42A5-A609-00726F885C31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0C9-B12C-4EC0-A92D-37B57CDA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2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C5A-7331-42A5-A609-00726F885C31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0C9-B12C-4EC0-A92D-37B57CDA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1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C5A-7331-42A5-A609-00726F885C31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0C9-B12C-4EC0-A92D-37B57CDA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3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C5A-7331-42A5-A609-00726F885C31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0C9-B12C-4EC0-A92D-37B57CDA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8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8DC5A-7331-42A5-A609-00726F885C31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6E0C9-B12C-4EC0-A92D-37B57CDA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7CA61-CE89-456A-93D0-2010870273D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1150"/>
            <a:ext cx="10693692" cy="7559675"/>
            <a:chOff x="-2658" y="0"/>
            <a:chExt cx="15125183" cy="104409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5122525" cy="1044098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0" y="8686589"/>
              <a:ext cx="15122525" cy="1752207"/>
            </a:xfrm>
            <a:prstGeom prst="rect">
              <a:avLst/>
            </a:prstGeom>
            <a:noFill/>
            <a:effectLst>
              <a:glow rad="635000">
                <a:schemeClr val="bg1">
                  <a:alpha val="15000"/>
                </a:schemeClr>
              </a:glow>
            </a:effectLst>
          </p:spPr>
          <p:txBody>
            <a:bodyPr wrap="square" lIns="90538" tIns="45268" rIns="90538" bIns="45268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700" dirty="0" smtClean="0">
                  <a:solidFill>
                    <a:srgbClr val="CC0000"/>
                  </a:solidFill>
                  <a:effectLst>
                    <a:glow rad="152400">
                      <a:schemeClr val="bg1"/>
                    </a:glo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СЕВЕРО-ВОСТОЧНЫЙ АДМИНИСТРАТИВНЫЙ ОКРУГ</a:t>
              </a:r>
              <a:endParaRPr lang="ru-RU" sz="1700" dirty="0">
                <a:solidFill>
                  <a:srgbClr val="CC0000"/>
                </a:solidFill>
                <a:effectLst>
                  <a:glow rad="152400">
                    <a:schemeClr val="bg1"/>
                  </a:glo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1700" dirty="0">
                  <a:solidFill>
                    <a:srgbClr val="CC0000"/>
                  </a:solidFill>
                  <a:effectLst>
                    <a:glow rad="152400">
                      <a:schemeClr val="bg1"/>
                    </a:glo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г. МОСКВА</a:t>
              </a:r>
            </a:p>
            <a:p>
              <a:pPr algn="ctr">
                <a:lnSpc>
                  <a:spcPct val="150000"/>
                </a:lnSpc>
              </a:pPr>
              <a:r>
                <a:rPr lang="en-US" sz="1700" dirty="0">
                  <a:solidFill>
                    <a:srgbClr val="CC0000"/>
                  </a:solidFill>
                  <a:effectLst>
                    <a:glow rad="152400">
                      <a:schemeClr val="bg1"/>
                    </a:glo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201</a:t>
              </a:r>
              <a:r>
                <a:rPr lang="ru-RU" sz="1700" dirty="0">
                  <a:solidFill>
                    <a:srgbClr val="CC0000"/>
                  </a:solidFill>
                  <a:effectLst>
                    <a:glow rad="152400">
                      <a:schemeClr val="bg1"/>
                    </a:glo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2658" y="3403892"/>
              <a:ext cx="15122525" cy="3633202"/>
            </a:xfrm>
            <a:prstGeom prst="rect">
              <a:avLst/>
            </a:prstGeom>
            <a:noFill/>
            <a:effectLst/>
          </p:spPr>
          <p:txBody>
            <a:bodyPr wrap="square" lIns="90538" tIns="45268" rIns="90538" bIns="45268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CC0000"/>
                  </a:solidFill>
                  <a:effectLst>
                    <a:glow rad="152400">
                      <a:schemeClr val="bg1"/>
                    </a:glo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ТРАНСПОРТНО-ПЕРЕСАДОЧНЫЙ </a:t>
              </a:r>
              <a:r>
                <a:rPr lang="ru-RU" sz="2000" dirty="0">
                  <a:solidFill>
                    <a:srgbClr val="CC0000"/>
                  </a:solidFill>
                  <a:effectLst>
                    <a:glow rad="152400">
                      <a:schemeClr val="bg1"/>
                    </a:glo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УЗЕЛ</a:t>
              </a:r>
            </a:p>
            <a:p>
              <a:pPr algn="ctr"/>
              <a:r>
                <a:rPr lang="ru-RU" sz="5700" b="1" dirty="0" smtClean="0">
                  <a:solidFill>
                    <a:srgbClr val="CC0000"/>
                  </a:solidFill>
                  <a:effectLst>
                    <a:glow rad="114300">
                      <a:schemeClr val="bg1"/>
                    </a:glow>
                  </a:effectLst>
                  <a:latin typeface="Segoe UI Light" panose="020B0502040204020203" pitchFamily="34" charset="0"/>
                </a:rPr>
                <a:t>«Марьина Роща»</a:t>
              </a:r>
            </a:p>
            <a:p>
              <a:pPr algn="ctr"/>
              <a:endParaRPr lang="ru-RU" sz="1050" b="1" dirty="0" smtClean="0">
                <a:solidFill>
                  <a:srgbClr val="CC0000"/>
                </a:solidFill>
                <a:effectLst>
                  <a:glow rad="114300">
                    <a:schemeClr val="bg1"/>
                  </a:glow>
                </a:effectLst>
                <a:latin typeface="Segoe UI Light" panose="020B0502040204020203" pitchFamily="34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CC0000"/>
                  </a:solidFill>
                  <a:effectLst>
                    <a:glow rad="114300">
                      <a:schemeClr val="bg1"/>
                    </a:glow>
                  </a:effectLst>
                  <a:latin typeface="Segoe UI Light" panose="020B0502040204020203" pitchFamily="34" charset="0"/>
                </a:rPr>
                <a:t>Внесение изменений </a:t>
              </a:r>
              <a:r>
                <a:rPr lang="ru-RU" sz="2400" b="1" dirty="0">
                  <a:solidFill>
                    <a:srgbClr val="CC0000"/>
                  </a:solidFill>
                  <a:effectLst>
                    <a:glow rad="114300">
                      <a:schemeClr val="bg1"/>
                    </a:glow>
                  </a:effectLst>
                  <a:latin typeface="Segoe UI Light" panose="020B0502040204020203" pitchFamily="34" charset="0"/>
                </a:rPr>
                <a:t>в </a:t>
              </a:r>
              <a:r>
                <a:rPr lang="ru-RU" sz="2400" b="1" dirty="0" smtClean="0">
                  <a:solidFill>
                    <a:srgbClr val="CC0000"/>
                  </a:solidFill>
                  <a:effectLst>
                    <a:glow rad="114300">
                      <a:schemeClr val="bg1"/>
                    </a:glow>
                  </a:effectLst>
                  <a:latin typeface="Segoe UI Light" panose="020B0502040204020203" pitchFamily="34" charset="0"/>
                </a:rPr>
                <a:t>Постановление </a:t>
              </a:r>
            </a:p>
            <a:p>
              <a:pPr algn="ctr"/>
              <a:r>
                <a:rPr lang="ru-RU" sz="2400" b="1" dirty="0" smtClean="0">
                  <a:solidFill>
                    <a:srgbClr val="CC0000"/>
                  </a:solidFill>
                  <a:effectLst>
                    <a:glow rad="114300">
                      <a:schemeClr val="bg1"/>
                    </a:glow>
                  </a:effectLst>
                  <a:latin typeface="Segoe UI Light" panose="020B0502040204020203" pitchFamily="34" charset="0"/>
                </a:rPr>
                <a:t>Правительства </a:t>
              </a:r>
              <a:r>
                <a:rPr lang="ru-RU" sz="2400" b="1" dirty="0">
                  <a:solidFill>
                    <a:srgbClr val="CC0000"/>
                  </a:solidFill>
                  <a:effectLst>
                    <a:glow rad="114300">
                      <a:schemeClr val="bg1"/>
                    </a:glow>
                  </a:effectLst>
                  <a:latin typeface="Segoe UI Light" panose="020B0502040204020203" pitchFamily="34" charset="0"/>
                </a:rPr>
                <a:t>Москвы от 28.03.2017 № 120-ПП </a:t>
              </a:r>
              <a:endParaRPr lang="ru-RU" sz="2400" b="1" dirty="0" smtClean="0">
                <a:solidFill>
                  <a:srgbClr val="CC0000"/>
                </a:solidFill>
                <a:effectLst>
                  <a:glow rad="114300">
                    <a:schemeClr val="bg1"/>
                  </a:glow>
                </a:effectLst>
                <a:latin typeface="Segoe UI Light" panose="020B0502040204020203" pitchFamily="34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CC0000"/>
                  </a:solidFill>
                  <a:effectLst>
                    <a:glow rad="114300">
                      <a:schemeClr val="bg1"/>
                    </a:glow>
                  </a:effectLst>
                  <a:latin typeface="Segoe UI Light" panose="020B0502040204020203" pitchFamily="34" charset="0"/>
                </a:rPr>
                <a:t>«</a:t>
              </a:r>
              <a:r>
                <a:rPr lang="ru-RU" sz="2400" b="1" dirty="0">
                  <a:solidFill>
                    <a:srgbClr val="CC0000"/>
                  </a:solidFill>
                  <a:effectLst>
                    <a:glow rad="114300">
                      <a:schemeClr val="bg1"/>
                    </a:glow>
                  </a:effectLst>
                  <a:latin typeface="Segoe UI Light" panose="020B0502040204020203" pitchFamily="34" charset="0"/>
                </a:rPr>
                <a:t>Об утверждении правил землепользования и застройки города Москвы</a:t>
              </a:r>
              <a:r>
                <a:rPr lang="ru-RU" sz="2400" b="1" dirty="0" smtClean="0">
                  <a:solidFill>
                    <a:srgbClr val="CC0000"/>
                  </a:solidFill>
                  <a:effectLst>
                    <a:glow rad="114300">
                      <a:schemeClr val="bg1"/>
                    </a:glow>
                  </a:effectLst>
                  <a:latin typeface="Segoe UI Light" panose="020B0502040204020203" pitchFamily="34" charset="0"/>
                </a:rPr>
                <a:t>»</a:t>
              </a:r>
              <a:endParaRPr lang="ru-RU" sz="2400" b="1" dirty="0">
                <a:solidFill>
                  <a:srgbClr val="CC0000"/>
                </a:solidFill>
                <a:effectLst>
                  <a:glow rad="114300">
                    <a:schemeClr val="bg1"/>
                  </a:glow>
                </a:effectLst>
                <a:latin typeface="Segoe UI Light" panose="020B0502040204020203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215" y="1091169"/>
              <a:ext cx="5758093" cy="118792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2391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893" y="7294632"/>
            <a:ext cx="10690028" cy="260653"/>
          </a:xfrm>
          <a:prstGeom prst="rect">
            <a:avLst/>
          </a:prstGeom>
          <a:solidFill>
            <a:srgbClr val="B8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0" tIns="32635" rIns="65270" bIns="32635" rtlCol="0" anchor="ctr"/>
          <a:lstStyle>
            <a:defPPr>
              <a:defRPr lang="ru-RU"/>
            </a:defPPr>
            <a:lvl1pPr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0250" indent="-273050"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60500" indent="-546100"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90750" indent="-819150"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21000" indent="-1092200"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/>
          </a:p>
        </p:txBody>
      </p:sp>
      <p:sp>
        <p:nvSpPr>
          <p:cNvPr id="24" name="Номер слайда 3"/>
          <p:cNvSpPr txBox="1">
            <a:spLocks/>
          </p:cNvSpPr>
          <p:nvPr/>
        </p:nvSpPr>
        <p:spPr>
          <a:xfrm>
            <a:off x="8232593" y="7223812"/>
            <a:ext cx="2495056" cy="402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8028B28-D3AE-464C-8A61-F1B92C3AD16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9954"/>
            <a:ext cx="10693988" cy="258689"/>
          </a:xfrm>
          <a:prstGeom prst="rect">
            <a:avLst/>
          </a:prstGeom>
          <a:solidFill>
            <a:srgbClr val="B8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0" tIns="32635" rIns="65270" bIns="32635"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2175" y="249784"/>
            <a:ext cx="10693988" cy="260653"/>
          </a:xfrm>
          <a:prstGeom prst="rect">
            <a:avLst/>
          </a:prstGeom>
          <a:solidFill>
            <a:srgbClr val="9D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0" tIns="32635" rIns="65270" bIns="32635"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2175" y="0"/>
            <a:ext cx="10693988" cy="259767"/>
          </a:xfrm>
          <a:prstGeom prst="rect">
            <a:avLst/>
          </a:prstGeom>
          <a:solidFill>
            <a:srgbClr val="81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0" tIns="32635" rIns="65270" bIns="32635"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3644"/>
            <a:ext cx="6070962" cy="235185"/>
          </a:xfrm>
          <a:prstGeom prst="rect">
            <a:avLst/>
          </a:prstGeom>
        </p:spPr>
        <p:txBody>
          <a:bodyPr wrap="square" lIns="65270" tIns="32635" rIns="65270" bIns="32635" anchor="ctr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ВОПРОС О КОРРЕКТИРОВКЕ ПЗЗ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" y="197187"/>
            <a:ext cx="7916889" cy="334254"/>
          </a:xfrm>
          <a:prstGeom prst="rect">
            <a:avLst/>
          </a:prstGeom>
        </p:spPr>
        <p:txBody>
          <a:bodyPr wrap="square" lIns="65270" tIns="32635" rIns="65270" bIns="32635" anchor="ctr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ТРАНСПОРТНО-ПЕРЕСАДОЧНЫЙ УЗЕЛ </a:t>
            </a:r>
            <a:r>
              <a:rPr lang="ru-RU" sz="17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7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Марьина Роща</a:t>
            </a:r>
            <a:r>
              <a:rPr lang="ru-RU" sz="17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r>
              <a:rPr lang="ru-RU" sz="13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3" y="210252"/>
            <a:ext cx="1703703" cy="3599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51209" y="482564"/>
            <a:ext cx="5904968" cy="312123"/>
          </a:xfrm>
          <a:prstGeom prst="rect">
            <a:avLst/>
          </a:prstGeom>
        </p:spPr>
        <p:txBody>
          <a:bodyPr wrap="square" lIns="65263" tIns="32632" rIns="65263" bIns="32632" anchor="ctr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СУЩЕСТВУЮЩЕЕ ПОЛОЖЕНИЕ ПО УТВЕРЖДЕННЫМ ПЗЗ  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45967" y="7307365"/>
            <a:ext cx="3614649" cy="235185"/>
          </a:xfrm>
          <a:prstGeom prst="rect">
            <a:avLst/>
          </a:prstGeom>
        </p:spPr>
        <p:txBody>
          <a:bodyPr wrap="square" lIns="65270" tIns="32635" rIns="65270" bIns="32635" anchor="ctr">
            <a:spAutoFit/>
          </a:bodyPr>
          <a:lstStyle/>
          <a:p>
            <a:pPr algn="r"/>
            <a:r>
              <a:rPr lang="ru-RU" sz="11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РАЙОН «МАРЬИНА РОЩА»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99" y="7310607"/>
            <a:ext cx="6070514" cy="235185"/>
          </a:xfrm>
          <a:prstGeom prst="rect">
            <a:avLst/>
          </a:prstGeom>
        </p:spPr>
        <p:txBody>
          <a:bodyPr wrap="square" lIns="65270" tIns="32635" rIns="65270" bIns="32635" anchor="ctr">
            <a:spAutoFit/>
          </a:bodyPr>
          <a:lstStyle/>
          <a:p>
            <a:r>
              <a:rPr lang="ru-RU" sz="11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СЕВЕРО-ВОСТОЧНЫЙ АДМИНИСТРАТИВНЫЙ </a:t>
            </a:r>
            <a:r>
              <a:rPr lang="ru-RU" sz="11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ОКРУГ 2018</a:t>
            </a:r>
          </a:p>
        </p:txBody>
      </p:sp>
      <p:pic>
        <p:nvPicPr>
          <p:cNvPr id="1026" name="Picture 2" descr="T:\Портфель №9 ТПУ Восток\ТПУ ВОСТОК\1. ТПУ\9. МАРЬИНА РОЩА\ПЗЗ\ПодЗоны_ТЭП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9" t="19165" r="47244" b="40762"/>
          <a:stretch/>
        </p:blipFill>
        <p:spPr bwMode="auto">
          <a:xfrm>
            <a:off x="5607028" y="932543"/>
            <a:ext cx="4853588" cy="512472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Портфель №9 ТПУ Восток\ТПУ ВОСТОК\1. ТПУ\9. МАРЬИНА РОЩА\ПЗЗ\ТеррЗоны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t="6740" r="34160" b="36753"/>
          <a:stretch/>
        </p:blipFill>
        <p:spPr bwMode="auto">
          <a:xfrm>
            <a:off x="185738" y="932543"/>
            <a:ext cx="5408885" cy="512472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738" y="6056159"/>
            <a:ext cx="5421290" cy="9344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36000" tIns="36000" rIns="0" bIns="36000" rtlCol="0">
            <a:spAutoFit/>
          </a:bodyPr>
          <a:lstStyle>
            <a:defPPr>
              <a:defRPr lang="ru-RU"/>
            </a:defPPr>
          </a:lstStyle>
          <a:p>
            <a:pPr algn="just"/>
            <a:r>
              <a:rPr lang="ru-RU" sz="1400" dirty="0"/>
              <a:t>ППМ </a:t>
            </a:r>
            <a:r>
              <a:rPr lang="ru-RU" sz="1400" dirty="0"/>
              <a:t>№ 120-ПП от </a:t>
            </a:r>
            <a:r>
              <a:rPr lang="ru-RU" sz="1400" dirty="0"/>
              <a:t>28.03.2017 (ПЗЗ). </a:t>
            </a:r>
          </a:p>
          <a:p>
            <a:pPr algn="just"/>
            <a:r>
              <a:rPr lang="ru-RU" sz="1400" dirty="0"/>
              <a:t>Границы территориальных зон и виды разрешенного использования земельных участков и объектов капитального </a:t>
            </a:r>
            <a:r>
              <a:rPr lang="ru-RU" sz="1400" dirty="0" smtClean="0"/>
              <a:t>строительства</a:t>
            </a:r>
          </a:p>
          <a:p>
            <a:pPr algn="just"/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5594619" y="6043113"/>
            <a:ext cx="4865996" cy="93447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algn="just"/>
            <a:r>
              <a:rPr lang="ru-RU" sz="1400" dirty="0"/>
              <a:t>ППМ № 120-ПП от 28.03.2017 (ПЗЗ). </a:t>
            </a:r>
            <a:endParaRPr lang="ru-RU" sz="1400" dirty="0"/>
          </a:p>
          <a:p>
            <a:pPr algn="just"/>
            <a:r>
              <a:rPr lang="ru-RU" sz="1400" dirty="0"/>
              <a:t>Границы территориальных зон, </a:t>
            </a:r>
            <a:r>
              <a:rPr lang="ru-RU" sz="1400" dirty="0" err="1"/>
              <a:t>подзон</a:t>
            </a:r>
            <a:r>
              <a:rPr lang="ru-RU" sz="1400" dirty="0"/>
              <a:t> территориальных зон и предельные параметры разрешенного строительства, реконструкции объектов капитального </a:t>
            </a:r>
            <a:r>
              <a:rPr lang="ru-RU" sz="1400" dirty="0" smtClean="0"/>
              <a:t>строительства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553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893" y="7294632"/>
            <a:ext cx="10690028" cy="260653"/>
          </a:xfrm>
          <a:prstGeom prst="rect">
            <a:avLst/>
          </a:prstGeom>
          <a:solidFill>
            <a:srgbClr val="B8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0" tIns="32635" rIns="65270" bIns="32635" rtlCol="0" anchor="ctr"/>
          <a:lstStyle>
            <a:defPPr>
              <a:defRPr lang="ru-RU"/>
            </a:defPPr>
            <a:lvl1pPr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0250" indent="-273050"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60500" indent="-546100"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90750" indent="-819150"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21000" indent="-1092200"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/>
          </a:p>
        </p:txBody>
      </p:sp>
      <p:sp>
        <p:nvSpPr>
          <p:cNvPr id="24" name="Номер слайда 3"/>
          <p:cNvSpPr txBox="1">
            <a:spLocks/>
          </p:cNvSpPr>
          <p:nvPr/>
        </p:nvSpPr>
        <p:spPr>
          <a:xfrm>
            <a:off x="8232593" y="7223812"/>
            <a:ext cx="2495056" cy="402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8028B28-D3AE-464C-8A61-F1B92C3AD16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9954"/>
            <a:ext cx="10693988" cy="258689"/>
          </a:xfrm>
          <a:prstGeom prst="rect">
            <a:avLst/>
          </a:prstGeom>
          <a:solidFill>
            <a:srgbClr val="B8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0" tIns="32635" rIns="65270" bIns="32635"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2175" y="249784"/>
            <a:ext cx="10693988" cy="260653"/>
          </a:xfrm>
          <a:prstGeom prst="rect">
            <a:avLst/>
          </a:prstGeom>
          <a:solidFill>
            <a:srgbClr val="9D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0" tIns="32635" rIns="65270" bIns="32635"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2175" y="0"/>
            <a:ext cx="10693988" cy="259767"/>
          </a:xfrm>
          <a:prstGeom prst="rect">
            <a:avLst/>
          </a:prstGeom>
          <a:solidFill>
            <a:srgbClr val="81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0" tIns="32635" rIns="65270" bIns="32635"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3644"/>
            <a:ext cx="6070962" cy="235185"/>
          </a:xfrm>
          <a:prstGeom prst="rect">
            <a:avLst/>
          </a:prstGeom>
        </p:spPr>
        <p:txBody>
          <a:bodyPr wrap="square" lIns="65270" tIns="32635" rIns="65270" bIns="32635" anchor="ctr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ВОПРОС О КОРРЕКТИРОВКЕ ПЗЗ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" y="197187"/>
            <a:ext cx="7916889" cy="334254"/>
          </a:xfrm>
          <a:prstGeom prst="rect">
            <a:avLst/>
          </a:prstGeom>
        </p:spPr>
        <p:txBody>
          <a:bodyPr wrap="square" lIns="65270" tIns="32635" rIns="65270" bIns="32635" anchor="ctr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ТРАНСПОРТНО-ПЕРЕСАДОЧНЫЙ УЗЕЛ </a:t>
            </a:r>
            <a:r>
              <a:rPr lang="ru-RU" sz="17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7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Марьина Роща</a:t>
            </a:r>
            <a:r>
              <a:rPr lang="ru-RU" sz="17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r>
              <a:rPr lang="ru-RU" sz="13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3" y="210252"/>
            <a:ext cx="1703703" cy="3599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51209" y="482564"/>
            <a:ext cx="5904968" cy="312123"/>
          </a:xfrm>
          <a:prstGeom prst="rect">
            <a:avLst/>
          </a:prstGeom>
        </p:spPr>
        <p:txBody>
          <a:bodyPr wrap="square" lIns="65263" tIns="32632" rIns="65263" bIns="32632" anchor="ctr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РАССМАТРИВАЕМЫЕ ИЗМЕНЕНИЯ В ПЗЗ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45967" y="7307365"/>
            <a:ext cx="3614649" cy="235185"/>
          </a:xfrm>
          <a:prstGeom prst="rect">
            <a:avLst/>
          </a:prstGeom>
        </p:spPr>
        <p:txBody>
          <a:bodyPr wrap="square" lIns="65270" tIns="32635" rIns="65270" bIns="32635" anchor="ctr">
            <a:spAutoFit/>
          </a:bodyPr>
          <a:lstStyle/>
          <a:p>
            <a:pPr algn="r"/>
            <a:r>
              <a:rPr lang="ru-RU" sz="11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РАЙОН «МАРЬИНА РОЩА»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99" y="7310607"/>
            <a:ext cx="6070514" cy="235185"/>
          </a:xfrm>
          <a:prstGeom prst="rect">
            <a:avLst/>
          </a:prstGeom>
        </p:spPr>
        <p:txBody>
          <a:bodyPr wrap="square" lIns="65270" tIns="32635" rIns="65270" bIns="32635" anchor="ctr">
            <a:spAutoFit/>
          </a:bodyPr>
          <a:lstStyle/>
          <a:p>
            <a:r>
              <a:rPr lang="ru-RU" sz="11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СЕВЕРО-ВОСТОЧНЫЙ АДМИНИСТРАТИВНЫЙ </a:t>
            </a:r>
            <a:r>
              <a:rPr lang="ru-RU" sz="11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ОКРУГ 2018</a:t>
            </a:r>
          </a:p>
        </p:txBody>
      </p:sp>
      <p:pic>
        <p:nvPicPr>
          <p:cNvPr id="1026" name="Picture 2" descr="T:\Портфель №9 ТПУ Восток\ТПУ ВОСТОК\1. ТПУ\9. МАРЬИНА РОЩА\ПЗЗ\ПодЗоны_ТЭП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9" t="19165" r="47244" b="50142"/>
          <a:stretch/>
        </p:blipFill>
        <p:spPr bwMode="auto">
          <a:xfrm>
            <a:off x="5562840" y="932542"/>
            <a:ext cx="4853588" cy="39252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Портфель №9 ТПУ Восток\ТПУ ВОСТОК\1. ТПУ\9. МАРЬИНА РОЩА\ПЗЗ\ТеррЗоны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t="6742" r="34160" b="49978"/>
          <a:stretch/>
        </p:blipFill>
        <p:spPr bwMode="auto">
          <a:xfrm>
            <a:off x="88759" y="932541"/>
            <a:ext cx="5408885" cy="39252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280093" y="1398965"/>
            <a:ext cx="38100" cy="1026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90260" y="5328250"/>
            <a:ext cx="321945" cy="117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0" name="Прямоугольник 19"/>
          <p:cNvSpPr/>
          <p:nvPr/>
        </p:nvSpPr>
        <p:spPr>
          <a:xfrm>
            <a:off x="512205" y="5248325"/>
            <a:ext cx="53435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предлагаемые границы территориальной зоны</a:t>
            </a:r>
            <a:endParaRPr lang="ru-RU" sz="12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0308" y="5495824"/>
            <a:ext cx="53435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границы территориальных зон по ПЗЗ</a:t>
            </a:r>
            <a:endParaRPr lang="ru-RU" sz="12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6055" y="5128140"/>
            <a:ext cx="53435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2.6.0*  </a:t>
            </a:r>
            <a:r>
              <a:rPr lang="ru-RU" sz="12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рассматриваемые изменения кодов ВРИ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991989" y="5319435"/>
            <a:ext cx="5468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43* – максимальная плотность застройки, </a:t>
            </a:r>
            <a:r>
              <a:rPr lang="ru-RU" sz="12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тыс.кв.м</a:t>
            </a:r>
            <a:r>
              <a:rPr lang="ru-RU" sz="12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./Га</a:t>
            </a:r>
          </a:p>
          <a:p>
            <a:r>
              <a:rPr lang="ru-RU" sz="12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70* – максимальная высота застройки, м</a:t>
            </a:r>
          </a:p>
          <a:p>
            <a:r>
              <a:rPr lang="ru-RU" sz="12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50* – максимальная </a:t>
            </a:r>
            <a:r>
              <a:rPr lang="ru-RU" sz="12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застроенность</a:t>
            </a:r>
            <a:r>
              <a:rPr lang="ru-RU" sz="12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участка, %</a:t>
            </a:r>
          </a:p>
          <a:p>
            <a:r>
              <a:rPr lang="ru-RU" sz="12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красным цветом  </a:t>
            </a:r>
            <a:r>
              <a:rPr lang="ru-RU" sz="12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обозначены рассматриваемые изменения в предельные параметры</a:t>
            </a:r>
            <a:endParaRPr lang="ru-RU" sz="12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71932" y="5001386"/>
            <a:ext cx="53435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Условные обозначения:</a:t>
            </a:r>
            <a:endParaRPr lang="ru-RU" sz="12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0260" y="5575747"/>
            <a:ext cx="321945" cy="1171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7" name="Прямоугольник 36"/>
          <p:cNvSpPr/>
          <p:nvPr/>
        </p:nvSpPr>
        <p:spPr>
          <a:xfrm>
            <a:off x="152160" y="5745444"/>
            <a:ext cx="5723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  -  фактические значения предельных параметров</a:t>
            </a:r>
            <a:endParaRPr lang="ru-RU" sz="12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1440" y="5944957"/>
            <a:ext cx="53435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4.1.0, 4.7.1…. – коды ВРИ в соответствии с ПЗЗ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377304" y="1240423"/>
            <a:ext cx="38100" cy="101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861172" y="1425426"/>
            <a:ext cx="597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612531" y="1583323"/>
            <a:ext cx="10208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2.6.0</a:t>
            </a:r>
            <a:endParaRPr lang="ru-RU" sz="16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1440" y="6298091"/>
            <a:ext cx="10339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*2.6.0  </a:t>
            </a:r>
            <a:r>
              <a:rPr lang="ru-RU" sz="12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200" dirty="0"/>
              <a:t>Размещение жилых домов, предназначенных для разделения на квартиры, каждая из которых пригодна для постоянного проживания (жилые дома высотой девять и выше этажей, включая подземные, разделенных на двадцать и более квартир); благоустройство и озеленение придомовых территорий; обустройство спортивных и детских площадок, хозяйственных площадок; размещение подземных гаражей и наземных автостоянок, размещение объектов обслуживания жилой застройки во встроенных, пристроенных и встроенно-пристроенных помещениях многоквартирного дома в отдельных помещениях дома, если площадь таких помещений в многоквартирном доме не составляет более 15% от общей площади </a:t>
            </a:r>
            <a:r>
              <a:rPr lang="ru-RU" sz="1200" dirty="0" smtClean="0"/>
              <a:t>дома. </a:t>
            </a:r>
            <a:endParaRPr lang="ru-RU" sz="1200" b="1" i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5" y="899885"/>
            <a:ext cx="4902604" cy="275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509954"/>
            <a:ext cx="10693988" cy="258689"/>
          </a:xfrm>
          <a:prstGeom prst="rect">
            <a:avLst/>
          </a:prstGeom>
          <a:solidFill>
            <a:srgbClr val="B8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0" tIns="32635" rIns="65270" bIns="32635"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2175" y="249784"/>
            <a:ext cx="10693988" cy="260653"/>
          </a:xfrm>
          <a:prstGeom prst="rect">
            <a:avLst/>
          </a:prstGeom>
          <a:solidFill>
            <a:srgbClr val="9DB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0" tIns="32635" rIns="65270" bIns="32635"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2175" y="0"/>
            <a:ext cx="10693988" cy="259767"/>
          </a:xfrm>
          <a:prstGeom prst="rect">
            <a:avLst/>
          </a:prstGeom>
          <a:solidFill>
            <a:srgbClr val="819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0" tIns="32635" rIns="65270" bIns="32635"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3644"/>
            <a:ext cx="6070962" cy="235185"/>
          </a:xfrm>
          <a:prstGeom prst="rect">
            <a:avLst/>
          </a:prstGeom>
        </p:spPr>
        <p:txBody>
          <a:bodyPr wrap="square" lIns="65270" tIns="32635" rIns="65270" bIns="32635" anchor="ctr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ВОПРОС О КОРРЕКТИРОВКЕ ПЗЗ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" y="197187"/>
            <a:ext cx="7916889" cy="334254"/>
          </a:xfrm>
          <a:prstGeom prst="rect">
            <a:avLst/>
          </a:prstGeom>
        </p:spPr>
        <p:txBody>
          <a:bodyPr wrap="square" lIns="65270" tIns="32635" rIns="65270" bIns="32635" anchor="ctr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ТРАНСПОРТНО-ПЕРЕСАДОЧНЫЙ УЗЕЛ </a:t>
            </a:r>
            <a:r>
              <a:rPr lang="ru-RU" sz="17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7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Марьина Роща</a:t>
            </a:r>
            <a:r>
              <a:rPr lang="ru-RU" sz="17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r>
              <a:rPr lang="ru-RU" sz="13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3" y="210252"/>
            <a:ext cx="1703703" cy="3599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51209" y="505644"/>
            <a:ext cx="5904968" cy="265962"/>
          </a:xfrm>
          <a:prstGeom prst="rect">
            <a:avLst/>
          </a:prstGeom>
        </p:spPr>
        <p:txBody>
          <a:bodyPr wrap="square" lIns="65263" tIns="32632" rIns="65263" bIns="32632" anchor="ctr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Предложения по внесению изменений в ПЗЗ</a:t>
            </a:r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2458141" y="1440996"/>
            <a:ext cx="1024555" cy="769552"/>
          </a:xfrm>
          <a:custGeom>
            <a:avLst/>
            <a:gdLst>
              <a:gd name="connsiteX0" fmla="*/ 1212850 w 2247900"/>
              <a:gd name="connsiteY0" fmla="*/ 0 h 1352550"/>
              <a:gd name="connsiteX1" fmla="*/ 2247900 w 2247900"/>
              <a:gd name="connsiteY1" fmla="*/ 1257300 h 1352550"/>
              <a:gd name="connsiteX2" fmla="*/ 2057400 w 2247900"/>
              <a:gd name="connsiteY2" fmla="*/ 1308100 h 1352550"/>
              <a:gd name="connsiteX3" fmla="*/ 234950 w 2247900"/>
              <a:gd name="connsiteY3" fmla="*/ 1352550 h 1352550"/>
              <a:gd name="connsiteX4" fmla="*/ 114300 w 2247900"/>
              <a:gd name="connsiteY4" fmla="*/ 1327150 h 1352550"/>
              <a:gd name="connsiteX5" fmla="*/ 38100 w 2247900"/>
              <a:gd name="connsiteY5" fmla="*/ 1263650 h 1352550"/>
              <a:gd name="connsiteX6" fmla="*/ 0 w 2247900"/>
              <a:gd name="connsiteY6" fmla="*/ 1168400 h 1352550"/>
              <a:gd name="connsiteX7" fmla="*/ 12700 w 2247900"/>
              <a:gd name="connsiteY7" fmla="*/ 1079500 h 1352550"/>
              <a:gd name="connsiteX8" fmla="*/ 25400 w 2247900"/>
              <a:gd name="connsiteY8" fmla="*/ 1016000 h 1352550"/>
              <a:gd name="connsiteX9" fmla="*/ 1212850 w 2247900"/>
              <a:gd name="connsiteY9" fmla="*/ 0 h 1352550"/>
              <a:gd name="connsiteX0" fmla="*/ 1245185 w 2247900"/>
              <a:gd name="connsiteY0" fmla="*/ 0 h 1322179"/>
              <a:gd name="connsiteX1" fmla="*/ 2247900 w 2247900"/>
              <a:gd name="connsiteY1" fmla="*/ 1226929 h 1322179"/>
              <a:gd name="connsiteX2" fmla="*/ 2057400 w 2247900"/>
              <a:gd name="connsiteY2" fmla="*/ 1277729 h 1322179"/>
              <a:gd name="connsiteX3" fmla="*/ 234950 w 2247900"/>
              <a:gd name="connsiteY3" fmla="*/ 1322179 h 1322179"/>
              <a:gd name="connsiteX4" fmla="*/ 114300 w 2247900"/>
              <a:gd name="connsiteY4" fmla="*/ 1296779 h 1322179"/>
              <a:gd name="connsiteX5" fmla="*/ 38100 w 2247900"/>
              <a:gd name="connsiteY5" fmla="*/ 1233279 h 1322179"/>
              <a:gd name="connsiteX6" fmla="*/ 0 w 2247900"/>
              <a:gd name="connsiteY6" fmla="*/ 1138029 h 1322179"/>
              <a:gd name="connsiteX7" fmla="*/ 12700 w 2247900"/>
              <a:gd name="connsiteY7" fmla="*/ 1049129 h 1322179"/>
              <a:gd name="connsiteX8" fmla="*/ 25400 w 2247900"/>
              <a:gd name="connsiteY8" fmla="*/ 985629 h 1322179"/>
              <a:gd name="connsiteX9" fmla="*/ 1245185 w 2247900"/>
              <a:gd name="connsiteY9" fmla="*/ 0 h 1322179"/>
              <a:gd name="connsiteX0" fmla="*/ 1263663 w 2247900"/>
              <a:gd name="connsiteY0" fmla="*/ 0 h 1296146"/>
              <a:gd name="connsiteX1" fmla="*/ 2247900 w 2247900"/>
              <a:gd name="connsiteY1" fmla="*/ 1200896 h 1296146"/>
              <a:gd name="connsiteX2" fmla="*/ 2057400 w 2247900"/>
              <a:gd name="connsiteY2" fmla="*/ 1251696 h 1296146"/>
              <a:gd name="connsiteX3" fmla="*/ 234950 w 2247900"/>
              <a:gd name="connsiteY3" fmla="*/ 1296146 h 1296146"/>
              <a:gd name="connsiteX4" fmla="*/ 114300 w 2247900"/>
              <a:gd name="connsiteY4" fmla="*/ 1270746 h 1296146"/>
              <a:gd name="connsiteX5" fmla="*/ 38100 w 2247900"/>
              <a:gd name="connsiteY5" fmla="*/ 1207246 h 1296146"/>
              <a:gd name="connsiteX6" fmla="*/ 0 w 2247900"/>
              <a:gd name="connsiteY6" fmla="*/ 1111996 h 1296146"/>
              <a:gd name="connsiteX7" fmla="*/ 12700 w 2247900"/>
              <a:gd name="connsiteY7" fmla="*/ 1023096 h 1296146"/>
              <a:gd name="connsiteX8" fmla="*/ 25400 w 2247900"/>
              <a:gd name="connsiteY8" fmla="*/ 959596 h 1296146"/>
              <a:gd name="connsiteX9" fmla="*/ 1263663 w 2247900"/>
              <a:gd name="connsiteY9" fmla="*/ 0 h 1296146"/>
              <a:gd name="connsiteX0" fmla="*/ 1263663 w 2247900"/>
              <a:gd name="connsiteY0" fmla="*/ 0 h 1296146"/>
              <a:gd name="connsiteX1" fmla="*/ 2247900 w 2247900"/>
              <a:gd name="connsiteY1" fmla="*/ 1174864 h 1296146"/>
              <a:gd name="connsiteX2" fmla="*/ 2057400 w 2247900"/>
              <a:gd name="connsiteY2" fmla="*/ 1251696 h 1296146"/>
              <a:gd name="connsiteX3" fmla="*/ 234950 w 2247900"/>
              <a:gd name="connsiteY3" fmla="*/ 1296146 h 1296146"/>
              <a:gd name="connsiteX4" fmla="*/ 114300 w 2247900"/>
              <a:gd name="connsiteY4" fmla="*/ 1270746 h 1296146"/>
              <a:gd name="connsiteX5" fmla="*/ 38100 w 2247900"/>
              <a:gd name="connsiteY5" fmla="*/ 1207246 h 1296146"/>
              <a:gd name="connsiteX6" fmla="*/ 0 w 2247900"/>
              <a:gd name="connsiteY6" fmla="*/ 1111996 h 1296146"/>
              <a:gd name="connsiteX7" fmla="*/ 12700 w 2247900"/>
              <a:gd name="connsiteY7" fmla="*/ 1023096 h 1296146"/>
              <a:gd name="connsiteX8" fmla="*/ 25400 w 2247900"/>
              <a:gd name="connsiteY8" fmla="*/ 959596 h 1296146"/>
              <a:gd name="connsiteX9" fmla="*/ 1263663 w 2247900"/>
              <a:gd name="connsiteY9" fmla="*/ 0 h 1296146"/>
              <a:gd name="connsiteX0" fmla="*/ 1263663 w 2247900"/>
              <a:gd name="connsiteY0" fmla="*/ 0 h 1296146"/>
              <a:gd name="connsiteX1" fmla="*/ 2247900 w 2247900"/>
              <a:gd name="connsiteY1" fmla="*/ 1174864 h 1296146"/>
              <a:gd name="connsiteX2" fmla="*/ 1988108 w 2247900"/>
              <a:gd name="connsiteY2" fmla="*/ 1282067 h 1296146"/>
              <a:gd name="connsiteX3" fmla="*/ 234950 w 2247900"/>
              <a:gd name="connsiteY3" fmla="*/ 1296146 h 1296146"/>
              <a:gd name="connsiteX4" fmla="*/ 114300 w 2247900"/>
              <a:gd name="connsiteY4" fmla="*/ 1270746 h 1296146"/>
              <a:gd name="connsiteX5" fmla="*/ 38100 w 2247900"/>
              <a:gd name="connsiteY5" fmla="*/ 1207246 h 1296146"/>
              <a:gd name="connsiteX6" fmla="*/ 0 w 2247900"/>
              <a:gd name="connsiteY6" fmla="*/ 1111996 h 1296146"/>
              <a:gd name="connsiteX7" fmla="*/ 12700 w 2247900"/>
              <a:gd name="connsiteY7" fmla="*/ 1023096 h 1296146"/>
              <a:gd name="connsiteX8" fmla="*/ 25400 w 2247900"/>
              <a:gd name="connsiteY8" fmla="*/ 959596 h 1296146"/>
              <a:gd name="connsiteX9" fmla="*/ 1263663 w 2247900"/>
              <a:gd name="connsiteY9" fmla="*/ 0 h 1296146"/>
              <a:gd name="connsiteX0" fmla="*/ 1263663 w 2411628"/>
              <a:gd name="connsiteY0" fmla="*/ 0 h 1296146"/>
              <a:gd name="connsiteX1" fmla="*/ 2411628 w 2411628"/>
              <a:gd name="connsiteY1" fmla="*/ 1120340 h 1296146"/>
              <a:gd name="connsiteX2" fmla="*/ 1988108 w 2411628"/>
              <a:gd name="connsiteY2" fmla="*/ 1282067 h 1296146"/>
              <a:gd name="connsiteX3" fmla="*/ 234950 w 2411628"/>
              <a:gd name="connsiteY3" fmla="*/ 1296146 h 1296146"/>
              <a:gd name="connsiteX4" fmla="*/ 114300 w 2411628"/>
              <a:gd name="connsiteY4" fmla="*/ 1270746 h 1296146"/>
              <a:gd name="connsiteX5" fmla="*/ 38100 w 2411628"/>
              <a:gd name="connsiteY5" fmla="*/ 1207246 h 1296146"/>
              <a:gd name="connsiteX6" fmla="*/ 0 w 2411628"/>
              <a:gd name="connsiteY6" fmla="*/ 1111996 h 1296146"/>
              <a:gd name="connsiteX7" fmla="*/ 12700 w 2411628"/>
              <a:gd name="connsiteY7" fmla="*/ 1023096 h 1296146"/>
              <a:gd name="connsiteX8" fmla="*/ 25400 w 2411628"/>
              <a:gd name="connsiteY8" fmla="*/ 959596 h 1296146"/>
              <a:gd name="connsiteX9" fmla="*/ 1263663 w 2411628"/>
              <a:gd name="connsiteY9" fmla="*/ 0 h 1296146"/>
              <a:gd name="connsiteX0" fmla="*/ 1263663 w 2411628"/>
              <a:gd name="connsiteY0" fmla="*/ 0 h 1296146"/>
              <a:gd name="connsiteX1" fmla="*/ 2411628 w 2411628"/>
              <a:gd name="connsiteY1" fmla="*/ 1120340 h 1296146"/>
              <a:gd name="connsiteX2" fmla="*/ 2078157 w 2411628"/>
              <a:gd name="connsiteY2" fmla="*/ 1282067 h 1296146"/>
              <a:gd name="connsiteX3" fmla="*/ 234950 w 2411628"/>
              <a:gd name="connsiteY3" fmla="*/ 1296146 h 1296146"/>
              <a:gd name="connsiteX4" fmla="*/ 114300 w 2411628"/>
              <a:gd name="connsiteY4" fmla="*/ 1270746 h 1296146"/>
              <a:gd name="connsiteX5" fmla="*/ 38100 w 2411628"/>
              <a:gd name="connsiteY5" fmla="*/ 1207246 h 1296146"/>
              <a:gd name="connsiteX6" fmla="*/ 0 w 2411628"/>
              <a:gd name="connsiteY6" fmla="*/ 1111996 h 1296146"/>
              <a:gd name="connsiteX7" fmla="*/ 12700 w 2411628"/>
              <a:gd name="connsiteY7" fmla="*/ 1023096 h 1296146"/>
              <a:gd name="connsiteX8" fmla="*/ 25400 w 2411628"/>
              <a:gd name="connsiteY8" fmla="*/ 959596 h 1296146"/>
              <a:gd name="connsiteX9" fmla="*/ 1263663 w 2411628"/>
              <a:gd name="connsiteY9" fmla="*/ 0 h 1296146"/>
              <a:gd name="connsiteX0" fmla="*/ 1263663 w 2378882"/>
              <a:gd name="connsiteY0" fmla="*/ 0 h 1296146"/>
              <a:gd name="connsiteX1" fmla="*/ 2378882 w 2378882"/>
              <a:gd name="connsiteY1" fmla="*/ 1120340 h 1296146"/>
              <a:gd name="connsiteX2" fmla="*/ 2078157 w 2378882"/>
              <a:gd name="connsiteY2" fmla="*/ 1282067 h 1296146"/>
              <a:gd name="connsiteX3" fmla="*/ 234950 w 2378882"/>
              <a:gd name="connsiteY3" fmla="*/ 1296146 h 1296146"/>
              <a:gd name="connsiteX4" fmla="*/ 114300 w 2378882"/>
              <a:gd name="connsiteY4" fmla="*/ 1270746 h 1296146"/>
              <a:gd name="connsiteX5" fmla="*/ 38100 w 2378882"/>
              <a:gd name="connsiteY5" fmla="*/ 1207246 h 1296146"/>
              <a:gd name="connsiteX6" fmla="*/ 0 w 2378882"/>
              <a:gd name="connsiteY6" fmla="*/ 1111996 h 1296146"/>
              <a:gd name="connsiteX7" fmla="*/ 12700 w 2378882"/>
              <a:gd name="connsiteY7" fmla="*/ 1023096 h 1296146"/>
              <a:gd name="connsiteX8" fmla="*/ 25400 w 2378882"/>
              <a:gd name="connsiteY8" fmla="*/ 959596 h 1296146"/>
              <a:gd name="connsiteX9" fmla="*/ 1263663 w 2378882"/>
              <a:gd name="connsiteY9" fmla="*/ 0 h 1296146"/>
              <a:gd name="connsiteX0" fmla="*/ 1263663 w 2378882"/>
              <a:gd name="connsiteY0" fmla="*/ 0 h 1296146"/>
              <a:gd name="connsiteX1" fmla="*/ 2378882 w 2378882"/>
              <a:gd name="connsiteY1" fmla="*/ 1120340 h 1296146"/>
              <a:gd name="connsiteX2" fmla="*/ 2078157 w 2378882"/>
              <a:gd name="connsiteY2" fmla="*/ 1282067 h 1296146"/>
              <a:gd name="connsiteX3" fmla="*/ 234950 w 2378882"/>
              <a:gd name="connsiteY3" fmla="*/ 1296146 h 1296146"/>
              <a:gd name="connsiteX4" fmla="*/ 114300 w 2378882"/>
              <a:gd name="connsiteY4" fmla="*/ 1270746 h 1296146"/>
              <a:gd name="connsiteX5" fmla="*/ 38100 w 2378882"/>
              <a:gd name="connsiteY5" fmla="*/ 1207246 h 1296146"/>
              <a:gd name="connsiteX6" fmla="*/ 0 w 2378882"/>
              <a:gd name="connsiteY6" fmla="*/ 1111996 h 1296146"/>
              <a:gd name="connsiteX7" fmla="*/ 14838 w 2378882"/>
              <a:gd name="connsiteY7" fmla="*/ 1048641 h 1296146"/>
              <a:gd name="connsiteX8" fmla="*/ 12700 w 2378882"/>
              <a:gd name="connsiteY8" fmla="*/ 1023096 h 1296146"/>
              <a:gd name="connsiteX9" fmla="*/ 25400 w 2378882"/>
              <a:gd name="connsiteY9" fmla="*/ 959596 h 1296146"/>
              <a:gd name="connsiteX10" fmla="*/ 1263663 w 2378882"/>
              <a:gd name="connsiteY10" fmla="*/ 0 h 1296146"/>
              <a:gd name="connsiteX0" fmla="*/ 1263663 w 2378882"/>
              <a:gd name="connsiteY0" fmla="*/ 0 h 1296146"/>
              <a:gd name="connsiteX1" fmla="*/ 2378882 w 2378882"/>
              <a:gd name="connsiteY1" fmla="*/ 1120340 h 1296146"/>
              <a:gd name="connsiteX2" fmla="*/ 2078157 w 2378882"/>
              <a:gd name="connsiteY2" fmla="*/ 1282067 h 1296146"/>
              <a:gd name="connsiteX3" fmla="*/ 234950 w 2378882"/>
              <a:gd name="connsiteY3" fmla="*/ 1296146 h 1296146"/>
              <a:gd name="connsiteX4" fmla="*/ 114300 w 2378882"/>
              <a:gd name="connsiteY4" fmla="*/ 1270746 h 1296146"/>
              <a:gd name="connsiteX5" fmla="*/ 38100 w 2378882"/>
              <a:gd name="connsiteY5" fmla="*/ 1207246 h 1296146"/>
              <a:gd name="connsiteX6" fmla="*/ 0 w 2378882"/>
              <a:gd name="connsiteY6" fmla="*/ 1111996 h 1296146"/>
              <a:gd name="connsiteX7" fmla="*/ 14838 w 2378882"/>
              <a:gd name="connsiteY7" fmla="*/ 1048641 h 1296146"/>
              <a:gd name="connsiteX8" fmla="*/ 25400 w 2378882"/>
              <a:gd name="connsiteY8" fmla="*/ 959596 h 1296146"/>
              <a:gd name="connsiteX9" fmla="*/ 1263663 w 2378882"/>
              <a:gd name="connsiteY9" fmla="*/ 0 h 1296146"/>
              <a:gd name="connsiteX0" fmla="*/ 1263663 w 2378882"/>
              <a:gd name="connsiteY0" fmla="*/ 0 h 1296146"/>
              <a:gd name="connsiteX1" fmla="*/ 2378882 w 2378882"/>
              <a:gd name="connsiteY1" fmla="*/ 1120340 h 1296146"/>
              <a:gd name="connsiteX2" fmla="*/ 2078157 w 2378882"/>
              <a:gd name="connsiteY2" fmla="*/ 1282067 h 1296146"/>
              <a:gd name="connsiteX3" fmla="*/ 234950 w 2378882"/>
              <a:gd name="connsiteY3" fmla="*/ 1296146 h 1296146"/>
              <a:gd name="connsiteX4" fmla="*/ 114300 w 2378882"/>
              <a:gd name="connsiteY4" fmla="*/ 1270746 h 1296146"/>
              <a:gd name="connsiteX5" fmla="*/ 38100 w 2378882"/>
              <a:gd name="connsiteY5" fmla="*/ 1207246 h 1296146"/>
              <a:gd name="connsiteX6" fmla="*/ 0 w 2378882"/>
              <a:gd name="connsiteY6" fmla="*/ 1111996 h 1296146"/>
              <a:gd name="connsiteX7" fmla="*/ 25400 w 2378882"/>
              <a:gd name="connsiteY7" fmla="*/ 959596 h 1296146"/>
              <a:gd name="connsiteX8" fmla="*/ 1263663 w 2378882"/>
              <a:gd name="connsiteY8" fmla="*/ 0 h 1296146"/>
              <a:gd name="connsiteX0" fmla="*/ 1238264 w 2353483"/>
              <a:gd name="connsiteY0" fmla="*/ 0 h 1296146"/>
              <a:gd name="connsiteX1" fmla="*/ 2353483 w 2353483"/>
              <a:gd name="connsiteY1" fmla="*/ 1120340 h 1296146"/>
              <a:gd name="connsiteX2" fmla="*/ 2052758 w 2353483"/>
              <a:gd name="connsiteY2" fmla="*/ 1282067 h 1296146"/>
              <a:gd name="connsiteX3" fmla="*/ 209551 w 2353483"/>
              <a:gd name="connsiteY3" fmla="*/ 1296146 h 1296146"/>
              <a:gd name="connsiteX4" fmla="*/ 88901 w 2353483"/>
              <a:gd name="connsiteY4" fmla="*/ 1270746 h 1296146"/>
              <a:gd name="connsiteX5" fmla="*/ 12701 w 2353483"/>
              <a:gd name="connsiteY5" fmla="*/ 1207246 h 1296146"/>
              <a:gd name="connsiteX6" fmla="*/ 1 w 2353483"/>
              <a:gd name="connsiteY6" fmla="*/ 959596 h 1296146"/>
              <a:gd name="connsiteX7" fmla="*/ 1238264 w 2353483"/>
              <a:gd name="connsiteY7" fmla="*/ 0 h 1296146"/>
              <a:gd name="connsiteX0" fmla="*/ 1238264 w 2353483"/>
              <a:gd name="connsiteY0" fmla="*/ 0 h 1296146"/>
              <a:gd name="connsiteX1" fmla="*/ 2353483 w 2353483"/>
              <a:gd name="connsiteY1" fmla="*/ 1120340 h 1296146"/>
              <a:gd name="connsiteX2" fmla="*/ 2052758 w 2353483"/>
              <a:gd name="connsiteY2" fmla="*/ 1282067 h 1296146"/>
              <a:gd name="connsiteX3" fmla="*/ 209551 w 2353483"/>
              <a:gd name="connsiteY3" fmla="*/ 1296146 h 1296146"/>
              <a:gd name="connsiteX4" fmla="*/ 88901 w 2353483"/>
              <a:gd name="connsiteY4" fmla="*/ 1270746 h 1296146"/>
              <a:gd name="connsiteX5" fmla="*/ 1 w 2353483"/>
              <a:gd name="connsiteY5" fmla="*/ 959596 h 1296146"/>
              <a:gd name="connsiteX6" fmla="*/ 1238264 w 2353483"/>
              <a:gd name="connsiteY6" fmla="*/ 0 h 1296146"/>
              <a:gd name="connsiteX0" fmla="*/ 1238264 w 2353483"/>
              <a:gd name="connsiteY0" fmla="*/ 0 h 1296146"/>
              <a:gd name="connsiteX1" fmla="*/ 2353483 w 2353483"/>
              <a:gd name="connsiteY1" fmla="*/ 1120340 h 1296146"/>
              <a:gd name="connsiteX2" fmla="*/ 2052758 w 2353483"/>
              <a:gd name="connsiteY2" fmla="*/ 1282067 h 1296146"/>
              <a:gd name="connsiteX3" fmla="*/ 209551 w 2353483"/>
              <a:gd name="connsiteY3" fmla="*/ 1296146 h 1296146"/>
              <a:gd name="connsiteX4" fmla="*/ 1 w 2353483"/>
              <a:gd name="connsiteY4" fmla="*/ 959596 h 1296146"/>
              <a:gd name="connsiteX5" fmla="*/ 1238264 w 2353483"/>
              <a:gd name="connsiteY5" fmla="*/ 0 h 1296146"/>
              <a:gd name="connsiteX0" fmla="*/ 1238264 w 2353483"/>
              <a:gd name="connsiteY0" fmla="*/ 0 h 1296146"/>
              <a:gd name="connsiteX1" fmla="*/ 2353483 w 2353483"/>
              <a:gd name="connsiteY1" fmla="*/ 1120340 h 1296146"/>
              <a:gd name="connsiteX2" fmla="*/ 209551 w 2353483"/>
              <a:gd name="connsiteY2" fmla="*/ 1296146 h 1296146"/>
              <a:gd name="connsiteX3" fmla="*/ 1 w 2353483"/>
              <a:gd name="connsiteY3" fmla="*/ 959596 h 1296146"/>
              <a:gd name="connsiteX4" fmla="*/ 1238264 w 2353483"/>
              <a:gd name="connsiteY4" fmla="*/ 0 h 1296146"/>
              <a:gd name="connsiteX0" fmla="*/ 1238264 w 2353483"/>
              <a:gd name="connsiteY0" fmla="*/ 0 h 2011790"/>
              <a:gd name="connsiteX1" fmla="*/ 2353483 w 2353483"/>
              <a:gd name="connsiteY1" fmla="*/ 1120340 h 2011790"/>
              <a:gd name="connsiteX2" fmla="*/ 193176 w 2353483"/>
              <a:gd name="connsiteY2" fmla="*/ 2011790 h 2011790"/>
              <a:gd name="connsiteX3" fmla="*/ 1 w 2353483"/>
              <a:gd name="connsiteY3" fmla="*/ 959596 h 2011790"/>
              <a:gd name="connsiteX4" fmla="*/ 1238264 w 2353483"/>
              <a:gd name="connsiteY4" fmla="*/ 0 h 2011790"/>
              <a:gd name="connsiteX0" fmla="*/ 1099096 w 2214315"/>
              <a:gd name="connsiteY0" fmla="*/ 110462 h 2122252"/>
              <a:gd name="connsiteX1" fmla="*/ 2214315 w 2214315"/>
              <a:gd name="connsiteY1" fmla="*/ 1230802 h 2122252"/>
              <a:gd name="connsiteX2" fmla="*/ 54008 w 2214315"/>
              <a:gd name="connsiteY2" fmla="*/ 2122252 h 2122252"/>
              <a:gd name="connsiteX3" fmla="*/ 0 w 2214315"/>
              <a:gd name="connsiteY3" fmla="*/ 0 h 2122252"/>
              <a:gd name="connsiteX4" fmla="*/ 1099096 w 2214315"/>
              <a:gd name="connsiteY4" fmla="*/ 110462 h 2122252"/>
              <a:gd name="connsiteX0" fmla="*/ 3538636 w 3538636"/>
              <a:gd name="connsiteY0" fmla="*/ 0 h 2209444"/>
              <a:gd name="connsiteX1" fmla="*/ 2214315 w 3538636"/>
              <a:gd name="connsiteY1" fmla="*/ 1317994 h 2209444"/>
              <a:gd name="connsiteX2" fmla="*/ 54008 w 3538636"/>
              <a:gd name="connsiteY2" fmla="*/ 2209444 h 2209444"/>
              <a:gd name="connsiteX3" fmla="*/ 0 w 3538636"/>
              <a:gd name="connsiteY3" fmla="*/ 87192 h 2209444"/>
              <a:gd name="connsiteX4" fmla="*/ 3538636 w 3538636"/>
              <a:gd name="connsiteY4" fmla="*/ 0 h 2209444"/>
              <a:gd name="connsiteX0" fmla="*/ 3538636 w 3538636"/>
              <a:gd name="connsiteY0" fmla="*/ 0 h 2209444"/>
              <a:gd name="connsiteX1" fmla="*/ 3524135 w 3538636"/>
              <a:gd name="connsiteY1" fmla="*/ 2129058 h 2209444"/>
              <a:gd name="connsiteX2" fmla="*/ 54008 w 3538636"/>
              <a:gd name="connsiteY2" fmla="*/ 2209444 h 2209444"/>
              <a:gd name="connsiteX3" fmla="*/ 0 w 3538636"/>
              <a:gd name="connsiteY3" fmla="*/ 87192 h 2209444"/>
              <a:gd name="connsiteX4" fmla="*/ 3538636 w 3538636"/>
              <a:gd name="connsiteY4" fmla="*/ 0 h 2209444"/>
              <a:gd name="connsiteX0" fmla="*/ 3546822 w 3546822"/>
              <a:gd name="connsiteY0" fmla="*/ 0 h 2202629"/>
              <a:gd name="connsiteX1" fmla="*/ 3524135 w 3546822"/>
              <a:gd name="connsiteY1" fmla="*/ 2122243 h 2202629"/>
              <a:gd name="connsiteX2" fmla="*/ 54008 w 3546822"/>
              <a:gd name="connsiteY2" fmla="*/ 2202629 h 2202629"/>
              <a:gd name="connsiteX3" fmla="*/ 0 w 3546822"/>
              <a:gd name="connsiteY3" fmla="*/ 80377 h 2202629"/>
              <a:gd name="connsiteX4" fmla="*/ 3546822 w 3546822"/>
              <a:gd name="connsiteY4" fmla="*/ 0 h 2202629"/>
              <a:gd name="connsiteX0" fmla="*/ 3522265 w 3522265"/>
              <a:gd name="connsiteY0" fmla="*/ 0 h 2202629"/>
              <a:gd name="connsiteX1" fmla="*/ 3499578 w 3522265"/>
              <a:gd name="connsiteY1" fmla="*/ 2122243 h 2202629"/>
              <a:gd name="connsiteX2" fmla="*/ 29451 w 3522265"/>
              <a:gd name="connsiteY2" fmla="*/ 2202629 h 2202629"/>
              <a:gd name="connsiteX3" fmla="*/ 0 w 3522265"/>
              <a:gd name="connsiteY3" fmla="*/ 121272 h 2202629"/>
              <a:gd name="connsiteX4" fmla="*/ 3522265 w 3522265"/>
              <a:gd name="connsiteY4" fmla="*/ 0 h 2202629"/>
              <a:gd name="connsiteX0" fmla="*/ 3522265 w 3522265"/>
              <a:gd name="connsiteY0" fmla="*/ 0 h 2202629"/>
              <a:gd name="connsiteX1" fmla="*/ 3499578 w 3522265"/>
              <a:gd name="connsiteY1" fmla="*/ 2122243 h 2202629"/>
              <a:gd name="connsiteX2" fmla="*/ 29451 w 3522265"/>
              <a:gd name="connsiteY2" fmla="*/ 2202629 h 2202629"/>
              <a:gd name="connsiteX3" fmla="*/ 0 w 3522265"/>
              <a:gd name="connsiteY3" fmla="*/ 100828 h 2202629"/>
              <a:gd name="connsiteX4" fmla="*/ 3522265 w 3522265"/>
              <a:gd name="connsiteY4" fmla="*/ 0 h 220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2265" h="2202629">
                <a:moveTo>
                  <a:pt x="3522265" y="0"/>
                </a:moveTo>
                <a:cubicBezTo>
                  <a:pt x="3517431" y="709686"/>
                  <a:pt x="3504412" y="1412557"/>
                  <a:pt x="3499578" y="2122243"/>
                </a:cubicBezTo>
                <a:lnTo>
                  <a:pt x="29451" y="2202629"/>
                </a:lnTo>
                <a:lnTo>
                  <a:pt x="0" y="100828"/>
                </a:lnTo>
                <a:lnTo>
                  <a:pt x="3522265" y="0"/>
                </a:lnTo>
                <a:close/>
              </a:path>
            </a:pathLst>
          </a:custGeom>
          <a:solidFill>
            <a:srgbClr val="FFFF00">
              <a:alpha val="39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1957509" y="5317464"/>
            <a:ext cx="691968" cy="452846"/>
          </a:xfrm>
          <a:custGeom>
            <a:avLst/>
            <a:gdLst>
              <a:gd name="connsiteX0" fmla="*/ 1212850 w 2247900"/>
              <a:gd name="connsiteY0" fmla="*/ 0 h 1352550"/>
              <a:gd name="connsiteX1" fmla="*/ 2247900 w 2247900"/>
              <a:gd name="connsiteY1" fmla="*/ 1257300 h 1352550"/>
              <a:gd name="connsiteX2" fmla="*/ 2057400 w 2247900"/>
              <a:gd name="connsiteY2" fmla="*/ 1308100 h 1352550"/>
              <a:gd name="connsiteX3" fmla="*/ 234950 w 2247900"/>
              <a:gd name="connsiteY3" fmla="*/ 1352550 h 1352550"/>
              <a:gd name="connsiteX4" fmla="*/ 114300 w 2247900"/>
              <a:gd name="connsiteY4" fmla="*/ 1327150 h 1352550"/>
              <a:gd name="connsiteX5" fmla="*/ 38100 w 2247900"/>
              <a:gd name="connsiteY5" fmla="*/ 1263650 h 1352550"/>
              <a:gd name="connsiteX6" fmla="*/ 0 w 2247900"/>
              <a:gd name="connsiteY6" fmla="*/ 1168400 h 1352550"/>
              <a:gd name="connsiteX7" fmla="*/ 12700 w 2247900"/>
              <a:gd name="connsiteY7" fmla="*/ 1079500 h 1352550"/>
              <a:gd name="connsiteX8" fmla="*/ 25400 w 2247900"/>
              <a:gd name="connsiteY8" fmla="*/ 1016000 h 1352550"/>
              <a:gd name="connsiteX9" fmla="*/ 1212850 w 2247900"/>
              <a:gd name="connsiteY9" fmla="*/ 0 h 1352550"/>
              <a:gd name="connsiteX0" fmla="*/ 1245185 w 2247900"/>
              <a:gd name="connsiteY0" fmla="*/ 0 h 1322179"/>
              <a:gd name="connsiteX1" fmla="*/ 2247900 w 2247900"/>
              <a:gd name="connsiteY1" fmla="*/ 1226929 h 1322179"/>
              <a:gd name="connsiteX2" fmla="*/ 2057400 w 2247900"/>
              <a:gd name="connsiteY2" fmla="*/ 1277729 h 1322179"/>
              <a:gd name="connsiteX3" fmla="*/ 234950 w 2247900"/>
              <a:gd name="connsiteY3" fmla="*/ 1322179 h 1322179"/>
              <a:gd name="connsiteX4" fmla="*/ 114300 w 2247900"/>
              <a:gd name="connsiteY4" fmla="*/ 1296779 h 1322179"/>
              <a:gd name="connsiteX5" fmla="*/ 38100 w 2247900"/>
              <a:gd name="connsiteY5" fmla="*/ 1233279 h 1322179"/>
              <a:gd name="connsiteX6" fmla="*/ 0 w 2247900"/>
              <a:gd name="connsiteY6" fmla="*/ 1138029 h 1322179"/>
              <a:gd name="connsiteX7" fmla="*/ 12700 w 2247900"/>
              <a:gd name="connsiteY7" fmla="*/ 1049129 h 1322179"/>
              <a:gd name="connsiteX8" fmla="*/ 25400 w 2247900"/>
              <a:gd name="connsiteY8" fmla="*/ 985629 h 1322179"/>
              <a:gd name="connsiteX9" fmla="*/ 1245185 w 2247900"/>
              <a:gd name="connsiteY9" fmla="*/ 0 h 1322179"/>
              <a:gd name="connsiteX0" fmla="*/ 1263663 w 2247900"/>
              <a:gd name="connsiteY0" fmla="*/ 0 h 1296146"/>
              <a:gd name="connsiteX1" fmla="*/ 2247900 w 2247900"/>
              <a:gd name="connsiteY1" fmla="*/ 1200896 h 1296146"/>
              <a:gd name="connsiteX2" fmla="*/ 2057400 w 2247900"/>
              <a:gd name="connsiteY2" fmla="*/ 1251696 h 1296146"/>
              <a:gd name="connsiteX3" fmla="*/ 234950 w 2247900"/>
              <a:gd name="connsiteY3" fmla="*/ 1296146 h 1296146"/>
              <a:gd name="connsiteX4" fmla="*/ 114300 w 2247900"/>
              <a:gd name="connsiteY4" fmla="*/ 1270746 h 1296146"/>
              <a:gd name="connsiteX5" fmla="*/ 38100 w 2247900"/>
              <a:gd name="connsiteY5" fmla="*/ 1207246 h 1296146"/>
              <a:gd name="connsiteX6" fmla="*/ 0 w 2247900"/>
              <a:gd name="connsiteY6" fmla="*/ 1111996 h 1296146"/>
              <a:gd name="connsiteX7" fmla="*/ 12700 w 2247900"/>
              <a:gd name="connsiteY7" fmla="*/ 1023096 h 1296146"/>
              <a:gd name="connsiteX8" fmla="*/ 25400 w 2247900"/>
              <a:gd name="connsiteY8" fmla="*/ 959596 h 1296146"/>
              <a:gd name="connsiteX9" fmla="*/ 1263663 w 2247900"/>
              <a:gd name="connsiteY9" fmla="*/ 0 h 1296146"/>
              <a:gd name="connsiteX0" fmla="*/ 1263663 w 2247900"/>
              <a:gd name="connsiteY0" fmla="*/ 0 h 1296146"/>
              <a:gd name="connsiteX1" fmla="*/ 2247900 w 2247900"/>
              <a:gd name="connsiteY1" fmla="*/ 1174864 h 1296146"/>
              <a:gd name="connsiteX2" fmla="*/ 2057400 w 2247900"/>
              <a:gd name="connsiteY2" fmla="*/ 1251696 h 1296146"/>
              <a:gd name="connsiteX3" fmla="*/ 234950 w 2247900"/>
              <a:gd name="connsiteY3" fmla="*/ 1296146 h 1296146"/>
              <a:gd name="connsiteX4" fmla="*/ 114300 w 2247900"/>
              <a:gd name="connsiteY4" fmla="*/ 1270746 h 1296146"/>
              <a:gd name="connsiteX5" fmla="*/ 38100 w 2247900"/>
              <a:gd name="connsiteY5" fmla="*/ 1207246 h 1296146"/>
              <a:gd name="connsiteX6" fmla="*/ 0 w 2247900"/>
              <a:gd name="connsiteY6" fmla="*/ 1111996 h 1296146"/>
              <a:gd name="connsiteX7" fmla="*/ 12700 w 2247900"/>
              <a:gd name="connsiteY7" fmla="*/ 1023096 h 1296146"/>
              <a:gd name="connsiteX8" fmla="*/ 25400 w 2247900"/>
              <a:gd name="connsiteY8" fmla="*/ 959596 h 1296146"/>
              <a:gd name="connsiteX9" fmla="*/ 1263663 w 2247900"/>
              <a:gd name="connsiteY9" fmla="*/ 0 h 1296146"/>
              <a:gd name="connsiteX0" fmla="*/ 1263663 w 2247900"/>
              <a:gd name="connsiteY0" fmla="*/ 0 h 1296146"/>
              <a:gd name="connsiteX1" fmla="*/ 2247900 w 2247900"/>
              <a:gd name="connsiteY1" fmla="*/ 1174864 h 1296146"/>
              <a:gd name="connsiteX2" fmla="*/ 1988108 w 2247900"/>
              <a:gd name="connsiteY2" fmla="*/ 1282067 h 1296146"/>
              <a:gd name="connsiteX3" fmla="*/ 234950 w 2247900"/>
              <a:gd name="connsiteY3" fmla="*/ 1296146 h 1296146"/>
              <a:gd name="connsiteX4" fmla="*/ 114300 w 2247900"/>
              <a:gd name="connsiteY4" fmla="*/ 1270746 h 1296146"/>
              <a:gd name="connsiteX5" fmla="*/ 38100 w 2247900"/>
              <a:gd name="connsiteY5" fmla="*/ 1207246 h 1296146"/>
              <a:gd name="connsiteX6" fmla="*/ 0 w 2247900"/>
              <a:gd name="connsiteY6" fmla="*/ 1111996 h 1296146"/>
              <a:gd name="connsiteX7" fmla="*/ 12700 w 2247900"/>
              <a:gd name="connsiteY7" fmla="*/ 1023096 h 1296146"/>
              <a:gd name="connsiteX8" fmla="*/ 25400 w 2247900"/>
              <a:gd name="connsiteY8" fmla="*/ 959596 h 1296146"/>
              <a:gd name="connsiteX9" fmla="*/ 1263663 w 2247900"/>
              <a:gd name="connsiteY9" fmla="*/ 0 h 1296146"/>
              <a:gd name="connsiteX0" fmla="*/ 1263663 w 2411628"/>
              <a:gd name="connsiteY0" fmla="*/ 0 h 1296146"/>
              <a:gd name="connsiteX1" fmla="*/ 2411628 w 2411628"/>
              <a:gd name="connsiteY1" fmla="*/ 1120340 h 1296146"/>
              <a:gd name="connsiteX2" fmla="*/ 1988108 w 2411628"/>
              <a:gd name="connsiteY2" fmla="*/ 1282067 h 1296146"/>
              <a:gd name="connsiteX3" fmla="*/ 234950 w 2411628"/>
              <a:gd name="connsiteY3" fmla="*/ 1296146 h 1296146"/>
              <a:gd name="connsiteX4" fmla="*/ 114300 w 2411628"/>
              <a:gd name="connsiteY4" fmla="*/ 1270746 h 1296146"/>
              <a:gd name="connsiteX5" fmla="*/ 38100 w 2411628"/>
              <a:gd name="connsiteY5" fmla="*/ 1207246 h 1296146"/>
              <a:gd name="connsiteX6" fmla="*/ 0 w 2411628"/>
              <a:gd name="connsiteY6" fmla="*/ 1111996 h 1296146"/>
              <a:gd name="connsiteX7" fmla="*/ 12700 w 2411628"/>
              <a:gd name="connsiteY7" fmla="*/ 1023096 h 1296146"/>
              <a:gd name="connsiteX8" fmla="*/ 25400 w 2411628"/>
              <a:gd name="connsiteY8" fmla="*/ 959596 h 1296146"/>
              <a:gd name="connsiteX9" fmla="*/ 1263663 w 2411628"/>
              <a:gd name="connsiteY9" fmla="*/ 0 h 1296146"/>
              <a:gd name="connsiteX0" fmla="*/ 1263663 w 2411628"/>
              <a:gd name="connsiteY0" fmla="*/ 0 h 1296146"/>
              <a:gd name="connsiteX1" fmla="*/ 2411628 w 2411628"/>
              <a:gd name="connsiteY1" fmla="*/ 1120340 h 1296146"/>
              <a:gd name="connsiteX2" fmla="*/ 2078157 w 2411628"/>
              <a:gd name="connsiteY2" fmla="*/ 1282067 h 1296146"/>
              <a:gd name="connsiteX3" fmla="*/ 234950 w 2411628"/>
              <a:gd name="connsiteY3" fmla="*/ 1296146 h 1296146"/>
              <a:gd name="connsiteX4" fmla="*/ 114300 w 2411628"/>
              <a:gd name="connsiteY4" fmla="*/ 1270746 h 1296146"/>
              <a:gd name="connsiteX5" fmla="*/ 38100 w 2411628"/>
              <a:gd name="connsiteY5" fmla="*/ 1207246 h 1296146"/>
              <a:gd name="connsiteX6" fmla="*/ 0 w 2411628"/>
              <a:gd name="connsiteY6" fmla="*/ 1111996 h 1296146"/>
              <a:gd name="connsiteX7" fmla="*/ 12700 w 2411628"/>
              <a:gd name="connsiteY7" fmla="*/ 1023096 h 1296146"/>
              <a:gd name="connsiteX8" fmla="*/ 25400 w 2411628"/>
              <a:gd name="connsiteY8" fmla="*/ 959596 h 1296146"/>
              <a:gd name="connsiteX9" fmla="*/ 1263663 w 2411628"/>
              <a:gd name="connsiteY9" fmla="*/ 0 h 1296146"/>
              <a:gd name="connsiteX0" fmla="*/ 1263663 w 2378882"/>
              <a:gd name="connsiteY0" fmla="*/ 0 h 1296146"/>
              <a:gd name="connsiteX1" fmla="*/ 2378882 w 2378882"/>
              <a:gd name="connsiteY1" fmla="*/ 1120340 h 1296146"/>
              <a:gd name="connsiteX2" fmla="*/ 2078157 w 2378882"/>
              <a:gd name="connsiteY2" fmla="*/ 1282067 h 1296146"/>
              <a:gd name="connsiteX3" fmla="*/ 234950 w 2378882"/>
              <a:gd name="connsiteY3" fmla="*/ 1296146 h 1296146"/>
              <a:gd name="connsiteX4" fmla="*/ 114300 w 2378882"/>
              <a:gd name="connsiteY4" fmla="*/ 1270746 h 1296146"/>
              <a:gd name="connsiteX5" fmla="*/ 38100 w 2378882"/>
              <a:gd name="connsiteY5" fmla="*/ 1207246 h 1296146"/>
              <a:gd name="connsiteX6" fmla="*/ 0 w 2378882"/>
              <a:gd name="connsiteY6" fmla="*/ 1111996 h 1296146"/>
              <a:gd name="connsiteX7" fmla="*/ 12700 w 2378882"/>
              <a:gd name="connsiteY7" fmla="*/ 1023096 h 1296146"/>
              <a:gd name="connsiteX8" fmla="*/ 25400 w 2378882"/>
              <a:gd name="connsiteY8" fmla="*/ 959596 h 1296146"/>
              <a:gd name="connsiteX9" fmla="*/ 1263663 w 2378882"/>
              <a:gd name="connsiteY9" fmla="*/ 0 h 129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8882" h="1296146">
                <a:moveTo>
                  <a:pt x="1263663" y="0"/>
                </a:moveTo>
                <a:lnTo>
                  <a:pt x="2378882" y="1120340"/>
                </a:lnTo>
                <a:lnTo>
                  <a:pt x="2078157" y="1282067"/>
                </a:lnTo>
                <a:lnTo>
                  <a:pt x="234950" y="1296146"/>
                </a:lnTo>
                <a:lnTo>
                  <a:pt x="114300" y="1270746"/>
                </a:lnTo>
                <a:lnTo>
                  <a:pt x="38100" y="1207246"/>
                </a:lnTo>
                <a:lnTo>
                  <a:pt x="0" y="1111996"/>
                </a:lnTo>
                <a:lnTo>
                  <a:pt x="12700" y="1023096"/>
                </a:lnTo>
                <a:lnTo>
                  <a:pt x="25400" y="959596"/>
                </a:lnTo>
                <a:lnTo>
                  <a:pt x="1263663" y="0"/>
                </a:lnTo>
                <a:close/>
              </a:path>
            </a:pathLst>
          </a:custGeom>
          <a:solidFill>
            <a:srgbClr val="FFFF00">
              <a:alpha val="39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882107" y="5945624"/>
            <a:ext cx="521021" cy="92971"/>
          </a:xfrm>
          <a:prstGeom prst="rect">
            <a:avLst/>
          </a:prstGeom>
          <a:solidFill>
            <a:srgbClr val="FFFF00">
              <a:alpha val="39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187337" y="910771"/>
            <a:ext cx="5076545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Москва, 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ограниченный ул. Шереметьевская, 5-м </a:t>
            </a:r>
            <a:r>
              <a:rPr lang="ru-RU" sz="1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-дом Марьиной рощи, 2-ой ул. Марьиной Рощи, ж/д путями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Часть кадастрового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квартала 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77:02:0024004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1" name="Соединительная линия уступом 40"/>
          <p:cNvCxnSpPr>
            <a:stCxn id="39" idx="1"/>
          </p:cNvCxnSpPr>
          <p:nvPr/>
        </p:nvCxnSpPr>
        <p:spPr>
          <a:xfrm rot="10800000" flipV="1">
            <a:off x="3003693" y="1191875"/>
            <a:ext cx="2183644" cy="694074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2" name="Таблица 20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50936"/>
              </p:ext>
            </p:extLst>
          </p:nvPr>
        </p:nvGraphicFramePr>
        <p:xfrm>
          <a:off x="5292846" y="1649143"/>
          <a:ext cx="4187275" cy="2973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874"/>
                <a:gridCol w="699129"/>
                <a:gridCol w="1358272"/>
              </a:tblGrid>
              <a:tr h="57237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Параметр</a:t>
                      </a:r>
                      <a:endParaRPr lang="ru-RU" sz="12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ПЗЗ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Планируемое</a:t>
                      </a:r>
                      <a:r>
                        <a:rPr lang="ru-RU" sz="1200" b="1" baseline="0" dirty="0" smtClean="0"/>
                        <a:t> положение ПЗЗ</a:t>
                      </a:r>
                      <a:endParaRPr lang="ru-RU" sz="12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342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Территориальная зона, Га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0,916</a:t>
                      </a:r>
                    </a:p>
                  </a:txBody>
                  <a:tcPr/>
                </a:tc>
              </a:tr>
              <a:tr h="34342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ТЭП, тыс.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48,7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0731">
                <a:tc gridSpan="3">
                  <a:txBody>
                    <a:bodyPr/>
                    <a:lstStyle/>
                    <a:p>
                      <a:pPr marL="0" algn="l" defTabSz="801929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Предельные параметры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342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Плотность, тыс.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baseline="0" dirty="0" err="1" smtClean="0"/>
                        <a:t>кв.м</a:t>
                      </a:r>
                      <a:r>
                        <a:rPr lang="ru-RU" sz="1000" baseline="0" dirty="0" smtClean="0"/>
                        <a:t>./Га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01929" rtl="0" eaLnBrk="1" latinLnBrk="0" hangingPunct="1"/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342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Высотность, м</a:t>
                      </a:r>
                      <a:endParaRPr lang="ru-RU" sz="1000" baseline="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1929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25">
                <a:tc>
                  <a:txBody>
                    <a:bodyPr/>
                    <a:lstStyle/>
                    <a:p>
                      <a:pPr marL="0" marR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err="1" smtClean="0"/>
                        <a:t>Застроенность</a:t>
                      </a:r>
                      <a:r>
                        <a:rPr lang="ru-RU" sz="1000" baseline="0" dirty="0" smtClean="0"/>
                        <a:t>, 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1929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25">
                <a:tc>
                  <a:txBody>
                    <a:bodyPr/>
                    <a:lstStyle/>
                    <a:p>
                      <a:pPr marL="0" marR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Коды </a:t>
                      </a:r>
                      <a:r>
                        <a:rPr lang="ru-RU" sz="1000" dirty="0" smtClean="0"/>
                        <a:t>ВРИ</a:t>
                      </a:r>
                      <a:endParaRPr lang="ru-RU" sz="10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2.6.0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2193901" y="5327738"/>
            <a:ext cx="271342" cy="223653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41145" y="5880282"/>
            <a:ext cx="271342" cy="223653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93" y="7294632"/>
            <a:ext cx="10690028" cy="260653"/>
          </a:xfrm>
          <a:prstGeom prst="rect">
            <a:avLst/>
          </a:prstGeom>
          <a:solidFill>
            <a:srgbClr val="B8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0" tIns="32635" rIns="65270" bIns="32635" rtlCol="0" anchor="ctr"/>
          <a:lstStyle>
            <a:defPPr>
              <a:defRPr lang="ru-RU"/>
            </a:defPPr>
            <a:lvl1pPr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0250" indent="-273050"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60500" indent="-546100"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90750" indent="-819150"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21000" indent="-1092200" algn="l" defTabSz="1460500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/>
          </a:p>
        </p:txBody>
      </p:sp>
      <p:sp>
        <p:nvSpPr>
          <p:cNvPr id="38" name="Номер слайда 3"/>
          <p:cNvSpPr txBox="1">
            <a:spLocks/>
          </p:cNvSpPr>
          <p:nvPr/>
        </p:nvSpPr>
        <p:spPr>
          <a:xfrm>
            <a:off x="8232593" y="7223812"/>
            <a:ext cx="2495056" cy="402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8028B28-D3AE-464C-8A61-F1B92C3AD16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119249" y="7297796"/>
            <a:ext cx="3614649" cy="267402"/>
          </a:xfrm>
          <a:prstGeom prst="rect">
            <a:avLst/>
          </a:prstGeom>
        </p:spPr>
        <p:txBody>
          <a:bodyPr wrap="square" lIns="65270" tIns="32635" rIns="65270" bIns="32635" anchor="ctr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РАЙОН </a:t>
            </a:r>
            <a:r>
              <a:rPr lang="ru-RU" sz="13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«Марьина Роща»</a:t>
            </a:r>
            <a:endParaRPr lang="ru-RU" sz="13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9" y="7310607"/>
            <a:ext cx="6070514" cy="235185"/>
          </a:xfrm>
          <a:prstGeom prst="rect">
            <a:avLst/>
          </a:prstGeom>
        </p:spPr>
        <p:txBody>
          <a:bodyPr wrap="square" lIns="65270" tIns="32635" rIns="65270" bIns="32635" anchor="ctr">
            <a:spAutoFit/>
          </a:bodyPr>
          <a:lstStyle/>
          <a:p>
            <a:r>
              <a:rPr lang="ru-RU" sz="11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СЕВЕРО-ВОСТОЧНЫЙ </a:t>
            </a:r>
            <a:r>
              <a:rPr lang="ru-RU" sz="11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АДМИНИСТРАТИВНЫЙ ОКРУГ 2018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r="1" b="5393"/>
          <a:stretch/>
        </p:blipFill>
        <p:spPr>
          <a:xfrm>
            <a:off x="5179026" y="7116287"/>
            <a:ext cx="574165" cy="41704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40881" r="25509" b="-300"/>
          <a:stretch/>
        </p:blipFill>
        <p:spPr bwMode="auto">
          <a:xfrm>
            <a:off x="134903" y="4024431"/>
            <a:ext cx="4968556" cy="276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66" y="6042740"/>
            <a:ext cx="1990185" cy="14014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/>
          <a:stretch/>
        </p:blipFill>
        <p:spPr bwMode="auto">
          <a:xfrm>
            <a:off x="130360" y="795579"/>
            <a:ext cx="4811435" cy="4859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9473"/>
            <a:ext cx="10691813" cy="579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33" tIns="11416" rIns="22833" bIns="114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ПРЕДЛОЖЕНИЯ ПО ВНЕСЕНИЮ ИЗМЕНЕНИЙ В ПРАВИЛА ЗЕМЛЕПОЛЬЗОВАНИЯ И ЗАСТРОЙКИ ГОРОДА МОСКВЫ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СЕВЕРО-ВОСТОЧНЫЙ АДМИНИСТРАТИВНЫЙ ОКРУГ ГОРОДА МОСКВЫ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В части территории по адресу: ТПУ «Марьина Роща»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КАРТЫ ГРАДОСТРОИТЕЛЬНОГО ЗОНИРОВАНИЯ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7511"/>
            <a:ext cx="4941795" cy="19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33" tIns="11416" rIns="22833" bIns="11416"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</a:rPr>
              <a:t>Границы территориальных зон и виды разрешенного использования земельных участков и объектов капитального строительства</a:t>
            </a:r>
            <a:endParaRPr lang="ru-RU" sz="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9" y="6027948"/>
            <a:ext cx="2148196" cy="121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77" y="6067626"/>
            <a:ext cx="1248951" cy="76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0360" y="5675125"/>
            <a:ext cx="4811435" cy="262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33" tIns="11416" rIns="22833" bIns="11416" rtlCol="0" anchor="ctr"/>
          <a:lstStyle/>
          <a:p>
            <a:pPr algn="just"/>
            <a:r>
              <a:rPr lang="ru-RU" sz="400" dirty="0">
                <a:solidFill>
                  <a:schemeClr val="tx1"/>
                </a:solidFill>
              </a:rPr>
              <a:t>2.6.0 - </a:t>
            </a:r>
            <a:r>
              <a:rPr lang="ru-RU" sz="400" dirty="0">
                <a:solidFill>
                  <a:schemeClr val="tx1"/>
                </a:solidFill>
              </a:rPr>
              <a:t>Размещение жилых домов, предназначенных для разделения </a:t>
            </a:r>
            <a:r>
              <a:rPr lang="ru-RU" sz="400" dirty="0">
                <a:solidFill>
                  <a:schemeClr val="tx1"/>
                </a:solidFill>
              </a:rPr>
              <a:t>на квартиры</a:t>
            </a:r>
            <a:r>
              <a:rPr lang="ru-RU" sz="400" dirty="0">
                <a:solidFill>
                  <a:schemeClr val="tx1"/>
                </a:solidFill>
              </a:rPr>
              <a:t>, каждая из которых пригодна для постоянного </a:t>
            </a:r>
            <a:r>
              <a:rPr lang="ru-RU" sz="400" dirty="0">
                <a:solidFill>
                  <a:schemeClr val="tx1"/>
                </a:solidFill>
              </a:rPr>
              <a:t>проживания (жилые </a:t>
            </a:r>
            <a:r>
              <a:rPr lang="ru-RU" sz="400" dirty="0">
                <a:solidFill>
                  <a:schemeClr val="tx1"/>
                </a:solidFill>
              </a:rPr>
              <a:t>дома высотой девять и выше этажей, включая </a:t>
            </a:r>
            <a:r>
              <a:rPr lang="ru-RU" sz="400" dirty="0">
                <a:solidFill>
                  <a:schemeClr val="tx1"/>
                </a:solidFill>
              </a:rPr>
              <a:t>подземные, разделенных </a:t>
            </a:r>
            <a:r>
              <a:rPr lang="ru-RU" sz="400" dirty="0">
                <a:solidFill>
                  <a:schemeClr val="tx1"/>
                </a:solidFill>
              </a:rPr>
              <a:t>на двадцать и более квартир</a:t>
            </a:r>
            <a:r>
              <a:rPr lang="ru-RU" sz="400" dirty="0">
                <a:solidFill>
                  <a:schemeClr val="tx1"/>
                </a:solidFill>
              </a:rPr>
              <a:t>); благоустройство </a:t>
            </a:r>
            <a:r>
              <a:rPr lang="ru-RU" sz="400" dirty="0">
                <a:solidFill>
                  <a:schemeClr val="tx1"/>
                </a:solidFill>
              </a:rPr>
              <a:t>и озеленение придомовых </a:t>
            </a:r>
            <a:r>
              <a:rPr lang="ru-RU" sz="400" dirty="0">
                <a:solidFill>
                  <a:schemeClr val="tx1"/>
                </a:solidFill>
              </a:rPr>
              <a:t>территорий; обустройство </a:t>
            </a:r>
            <a:r>
              <a:rPr lang="ru-RU" sz="400" dirty="0">
                <a:solidFill>
                  <a:schemeClr val="tx1"/>
                </a:solidFill>
              </a:rPr>
              <a:t>спортивных и детских площадок, хозяйственных </a:t>
            </a:r>
            <a:r>
              <a:rPr lang="ru-RU" sz="400" dirty="0">
                <a:solidFill>
                  <a:schemeClr val="tx1"/>
                </a:solidFill>
              </a:rPr>
              <a:t>площадок; размещение </a:t>
            </a:r>
            <a:r>
              <a:rPr lang="ru-RU" sz="400" dirty="0">
                <a:solidFill>
                  <a:schemeClr val="tx1"/>
                </a:solidFill>
              </a:rPr>
              <a:t>подземных гаражей и наземных автостоянок, </a:t>
            </a:r>
            <a:r>
              <a:rPr lang="ru-RU" sz="400" dirty="0">
                <a:solidFill>
                  <a:schemeClr val="tx1"/>
                </a:solidFill>
              </a:rPr>
              <a:t>размещение объектов </a:t>
            </a:r>
            <a:r>
              <a:rPr lang="ru-RU" sz="400" dirty="0">
                <a:solidFill>
                  <a:schemeClr val="tx1"/>
                </a:solidFill>
              </a:rPr>
              <a:t>обслуживания жилой застройки во встроенных, пристроенных </a:t>
            </a:r>
            <a:r>
              <a:rPr lang="ru-RU" sz="400" dirty="0">
                <a:solidFill>
                  <a:schemeClr val="tx1"/>
                </a:solidFill>
              </a:rPr>
              <a:t>и встроенно-пристроенных </a:t>
            </a:r>
            <a:r>
              <a:rPr lang="ru-RU" sz="400" dirty="0">
                <a:solidFill>
                  <a:schemeClr val="tx1"/>
                </a:solidFill>
              </a:rPr>
              <a:t>помещениях многоквартирного дома </a:t>
            </a:r>
            <a:r>
              <a:rPr lang="ru-RU" sz="400" dirty="0">
                <a:solidFill>
                  <a:schemeClr val="tx1"/>
                </a:solidFill>
              </a:rPr>
              <a:t>в отдельных </a:t>
            </a:r>
            <a:r>
              <a:rPr lang="ru-RU" sz="400" dirty="0">
                <a:solidFill>
                  <a:schemeClr val="tx1"/>
                </a:solidFill>
              </a:rPr>
              <a:t>помещениях дома, если площадь таких помещений </a:t>
            </a:r>
            <a:r>
              <a:rPr lang="ru-RU" sz="400" dirty="0">
                <a:solidFill>
                  <a:schemeClr val="tx1"/>
                </a:solidFill>
              </a:rPr>
              <a:t>в многоквартирном </a:t>
            </a:r>
            <a:r>
              <a:rPr lang="ru-RU" sz="400" dirty="0">
                <a:solidFill>
                  <a:schemeClr val="tx1"/>
                </a:solidFill>
              </a:rPr>
              <a:t>доме не составляет более 15% от общей площади дома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5024" y="4391071"/>
            <a:ext cx="89923" cy="5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33" tIns="11416" rIns="22833" bIns="11416"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</a:rPr>
              <a:t>А</a:t>
            </a:r>
            <a:endParaRPr lang="ru-RU" sz="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68528" y="5889917"/>
            <a:ext cx="1258925" cy="17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33" tIns="11416" rIns="22833" bIns="11416" rtlCol="0" anchor="ctr"/>
          <a:lstStyle/>
          <a:p>
            <a:r>
              <a:rPr lang="ru-RU" sz="600" b="1" dirty="0">
                <a:solidFill>
                  <a:schemeClr val="tx1"/>
                </a:solidFill>
              </a:rPr>
              <a:t>Фрагмент А</a:t>
            </a:r>
            <a:endParaRPr lang="ru-RU" sz="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55983" y="603308"/>
            <a:ext cx="4941795" cy="19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33" tIns="11416" rIns="22833" bIns="11416"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</a:rPr>
              <a:t>Границы территориальных зон, </a:t>
            </a:r>
            <a:r>
              <a:rPr lang="ru-RU" sz="600" b="1" dirty="0" err="1">
                <a:solidFill>
                  <a:schemeClr val="tx1"/>
                </a:solidFill>
              </a:rPr>
              <a:t>подзон</a:t>
            </a:r>
            <a:r>
              <a:rPr lang="ru-RU" sz="600" b="1" dirty="0">
                <a:solidFill>
                  <a:schemeClr val="tx1"/>
                </a:solidFill>
              </a:rPr>
              <a:t> территориальных зон и предельные параметры разрешенного строительства, реконструкции объектов капитального строительства</a:t>
            </a:r>
            <a:endParaRPr lang="ru-RU" sz="600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/>
          <a:stretch/>
        </p:blipFill>
        <p:spPr bwMode="auto">
          <a:xfrm>
            <a:off x="5464251" y="795579"/>
            <a:ext cx="4827848" cy="4859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982509" y="4418037"/>
            <a:ext cx="89923" cy="5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33" tIns="11416" rIns="22833" bIns="11416"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</a:rPr>
              <a:t>Б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17" y="6027948"/>
            <a:ext cx="2011913" cy="14049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565798" y="5851897"/>
            <a:ext cx="1258925" cy="17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33" tIns="11416" rIns="22833" bIns="11416" rtlCol="0" anchor="ctr"/>
          <a:lstStyle/>
          <a:p>
            <a:r>
              <a:rPr lang="ru-RU" sz="600" b="1" dirty="0">
                <a:solidFill>
                  <a:schemeClr val="tx1"/>
                </a:solidFill>
              </a:rPr>
              <a:t>Фрагмент Б</a:t>
            </a:r>
            <a:endParaRPr lang="ru-RU" sz="600" b="1" dirty="0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03" y="5778899"/>
            <a:ext cx="1913920" cy="139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544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6179</TotalTime>
  <Words>561</Words>
  <Application>Microsoft Office PowerPoint</Application>
  <PresentationFormat>Произвольный</PresentationFormat>
  <Paragraphs>85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Голыш Лиля Сергеевна</dc:creator>
  <cp:lastModifiedBy>Ольшевская Александра Владимировна</cp:lastModifiedBy>
  <cp:revision>181</cp:revision>
  <cp:lastPrinted>2018-03-29T11:21:28Z</cp:lastPrinted>
  <dcterms:created xsi:type="dcterms:W3CDTF">2014-10-13T09:04:28Z</dcterms:created>
  <dcterms:modified xsi:type="dcterms:W3CDTF">2018-10-19T08:18:33Z</dcterms:modified>
</cp:coreProperties>
</file>